
<file path=[Content_Types].xml><?xml version="1.0" encoding="utf-8"?>
<Types xmlns="http://schemas.openxmlformats.org/package/2006/content-types">
  <Default ContentType="image/jpeg" Extension="jpg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</p:sldIdLst>
  <p:sldSz cy="6858000" cx="12192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tableStyles.xml><?xml version="1.0" encoding="utf-8"?>
<a:tblStyleLst xmlns:a="http://schemas.openxmlformats.org/drawingml/2006/main" xmlns:r="http://schemas.openxmlformats.org/officeDocument/2006/relationships" def="{0C2D2FB4-A747-495E-9B0F-C02293C97E66}">
  <a:tblStyle styleId="{0C2D2FB4-A747-495E-9B0F-C02293C97E66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_rels/presentation.xml.rels><?xml version="1.0" encoding="UTF-8" standalone="yes"?>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2" Type="http://schemas.openxmlformats.org/officeDocument/2006/relationships/slide" Target="slides/slide7.xml"/><Relationship Id="rId9" Type="http://schemas.openxmlformats.org/officeDocument/2006/relationships/slide" Target="slides/slide4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jpg>
</file>

<file path=ppt/media/image2.jpg>
</file>

<file path=ppt/media/image3.png>
</file>

<file path=ppt/media/image4.gif>
</file>

<file path=ppt/media/image5.png>
</file>

<file path=ppt/media/image6.png>
</file>

<file path=ppt/media/image7.png>
</file>

<file path=ppt/media/image8.png>
</file>

<file path=ppt/media/image9.gif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" name="Google Shape;87;p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p5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7ff6b69a82_0_15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7ff6b69a82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7ff6b69a82_6_7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Google Shape;113;g7ff6b69a82_6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2" name="Google Shape;122;p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9" name="Google Shape;129;p6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2"/>
          <p:cNvSpPr txBox="1"/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/>
        </p:txBody>
      </p:sp>
      <p:sp>
        <p:nvSpPr>
          <p:cNvPr id="14" name="Google Shape;14;p2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" name="Google Shape;15;p2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" name="Google Shape;16;p2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Vertical Text" type="vertTx">
  <p:cSld name="VERTICAL_TEXT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1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11"/>
          <p:cNvSpPr txBox="1"/>
          <p:nvPr>
            <p:ph idx="1" type="body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1" name="Google Shape;71;p11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" name="Google Shape;72;p11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" name="Google Shape;73;p11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Vertical Title and Text" type="vertTitleAndTx">
  <p:cSld name="VERTICAL_TITLE_AND_VERTICAL_TEXT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2"/>
          <p:cNvSpPr txBox="1"/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12"/>
          <p:cNvSpPr txBox="1"/>
          <p:nvPr>
            <p:ph idx="1" type="body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7" name="Google Shape;77;p12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8" name="Google Shape;78;p12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" name="Google Shape;79;p12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Content" type="obj">
  <p:cSld name="OBJECT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3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0" name="Google Shape;20;p3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" name="Google Shape;21;p3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" name="Google Shape;22;p3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 txBox="1"/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4"/>
          <p:cNvSpPr txBox="1"/>
          <p:nvPr>
            <p:ph idx="1" type="body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26" name="Google Shape;26;p4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" name="Google Shape;27;p4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" name="Google Shape;28;p4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wo Content" type="twoObj">
  <p:cSld name="TWO_OBJECTS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5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5"/>
          <p:cNvSpPr txBox="1"/>
          <p:nvPr>
            <p:ph idx="1" type="body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2" name="Google Shape;32;p5"/>
          <p:cNvSpPr txBox="1"/>
          <p:nvPr>
            <p:ph idx="2" type="body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3" name="Google Shape;33;p5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" name="Google Shape;34;p5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5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omparison" type="twoTxTwoObj">
  <p:cSld name="TWO_OBJECTS_WITH_TEX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6"/>
          <p:cNvSpPr txBox="1"/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6"/>
          <p:cNvSpPr txBox="1"/>
          <p:nvPr>
            <p:ph idx="1" type="body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39" name="Google Shape;39;p6"/>
          <p:cNvSpPr txBox="1"/>
          <p:nvPr>
            <p:ph idx="2" type="body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0" name="Google Shape;40;p6"/>
          <p:cNvSpPr txBox="1"/>
          <p:nvPr>
            <p:ph idx="3" type="body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1" name="Google Shape;41;p6"/>
          <p:cNvSpPr txBox="1"/>
          <p:nvPr>
            <p:ph idx="4" type="body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2" name="Google Shape;42;p6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3" name="Google Shape;43;p6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4" name="Google Shape;44;p6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7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7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7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" name="Google Shape;49;p7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8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8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8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ontent with Caption" type="objTx">
  <p:cSld name="OBJECT_WITH_CAPTION_TEXT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9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9"/>
          <p:cNvSpPr txBox="1"/>
          <p:nvPr>
            <p:ph idx="1" type="body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indent="-3810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indent="-355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indent="-355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57" name="Google Shape;57;p9"/>
          <p:cNvSpPr txBox="1"/>
          <p:nvPr>
            <p:ph idx="2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58" name="Google Shape;58;p9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" name="Google Shape;59;p9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9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Picture with Caption" type="picTx">
  <p:cSld name="PICTURE_WITH_CAPTION_TEXT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0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10"/>
          <p:cNvSpPr/>
          <p:nvPr>
            <p:ph idx="2" type="pic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4" name="Google Shape;64;p10"/>
          <p:cNvSpPr txBox="1"/>
          <p:nvPr>
            <p:ph idx="1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65" name="Google Shape;65;p10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" name="Google Shape;66;p10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10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" name="Google Shape;9;p1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" name="Google Shape;10;p1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6.png"/><Relationship Id="rId4" Type="http://schemas.openxmlformats.org/officeDocument/2006/relationships/image" Target="../media/image8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7.png"/><Relationship Id="rId4" Type="http://schemas.openxmlformats.org/officeDocument/2006/relationships/image" Target="../media/image2.jpg"/><Relationship Id="rId5" Type="http://schemas.openxmlformats.org/officeDocument/2006/relationships/image" Target="../media/image5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4.gif"/><Relationship Id="rId4" Type="http://schemas.openxmlformats.org/officeDocument/2006/relationships/image" Target="../media/image9.gif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3"/>
          <p:cNvSpPr/>
          <p:nvPr/>
        </p:nvSpPr>
        <p:spPr>
          <a:xfrm>
            <a:off x="1252900" y="808675"/>
            <a:ext cx="9654000" cy="544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3200" u="none" cap="none" strike="noStrike">
                <a:solidFill>
                  <a:schemeClr val="dk1"/>
                </a:solidFill>
              </a:rPr>
              <a:t>Path Planning for Lynx Robots on ROS/Gazebo</a:t>
            </a:r>
            <a:endParaRPr b="1" sz="1800"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chemeClr val="dk1"/>
              </a:solidFill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chemeClr val="dk1"/>
              </a:solidFill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Group 8</a:t>
            </a:r>
            <a:endParaRPr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Yuwei Wu, Weiqi Chen, Min wang</a:t>
            </a:r>
            <a:endParaRPr b="0" i="0" sz="2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9" name="Google Shape;89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18377"/>
            <a:ext cx="4334524" cy="4052801"/>
          </a:xfrm>
          <a:prstGeom prst="rect">
            <a:avLst/>
          </a:prstGeom>
          <a:noFill/>
          <a:ln>
            <a:noFill/>
          </a:ln>
        </p:spPr>
      </p:pic>
      <p:sp>
        <p:nvSpPr>
          <p:cNvPr id="90" name="Google Shape;90;p14"/>
          <p:cNvSpPr txBox="1"/>
          <p:nvPr/>
        </p:nvSpPr>
        <p:spPr>
          <a:xfrm>
            <a:off x="574550" y="465125"/>
            <a:ext cx="4751400" cy="9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800">
                <a:latin typeface="Calibri"/>
                <a:ea typeface="Calibri"/>
                <a:cs typeface="Calibri"/>
                <a:sym typeface="Calibri"/>
              </a:rPr>
              <a:t>1.Problem Definition</a:t>
            </a:r>
            <a:endParaRPr sz="38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1" name="Google Shape;91;p14"/>
          <p:cNvSpPr txBox="1"/>
          <p:nvPr/>
        </p:nvSpPr>
        <p:spPr>
          <a:xfrm>
            <a:off x="5508300" y="593475"/>
            <a:ext cx="5964300" cy="494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/>
          </a:p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SzPts val="2800"/>
              <a:buChar char="●"/>
            </a:pPr>
            <a:r>
              <a:rPr lang="en-US" sz="2800"/>
              <a:t>I</a:t>
            </a:r>
            <a:r>
              <a:rPr lang="en-US" sz="2800"/>
              <a:t>mplementing the simulation of the Lynxmotion robot from MATLAB to Robot Operating System and Gazebo</a:t>
            </a:r>
            <a:endParaRPr sz="28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/>
          </a:p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SzPts val="2800"/>
              <a:buChar char="●"/>
            </a:pPr>
            <a:r>
              <a:rPr lang="en-US" sz="2800"/>
              <a:t>Implement and compare path planning algorithms (RRT, RRT*, </a:t>
            </a:r>
            <a:r>
              <a:rPr lang="en-US" sz="2800"/>
              <a:t>SS</a:t>
            </a:r>
            <a:r>
              <a:rPr lang="en-US" sz="2800"/>
              <a:t>T) on ROS</a:t>
            </a:r>
            <a:endParaRPr sz="2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5"/>
          <p:cNvSpPr txBox="1"/>
          <p:nvPr/>
        </p:nvSpPr>
        <p:spPr>
          <a:xfrm>
            <a:off x="469025" y="478300"/>
            <a:ext cx="4751400" cy="9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800">
                <a:latin typeface="Calibri"/>
                <a:ea typeface="Calibri"/>
                <a:cs typeface="Calibri"/>
                <a:sym typeface="Calibri"/>
              </a:rPr>
              <a:t>2.Results</a:t>
            </a:r>
            <a:endParaRPr sz="38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7" name="Google Shape;97;p15"/>
          <p:cNvSpPr txBox="1"/>
          <p:nvPr/>
        </p:nvSpPr>
        <p:spPr>
          <a:xfrm>
            <a:off x="325475" y="1338000"/>
            <a:ext cx="5229600" cy="49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>
                <a:latin typeface="Calibri"/>
                <a:ea typeface="Calibri"/>
                <a:cs typeface="Calibri"/>
                <a:sym typeface="Calibri"/>
              </a:rPr>
              <a:t>Gazebo model of lynxmotion robot</a:t>
            </a:r>
            <a:endParaRPr sz="2800"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98" name="Google Shape;98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8150" y="2307275"/>
            <a:ext cx="5744252" cy="3734249"/>
          </a:xfrm>
          <a:prstGeom prst="rect">
            <a:avLst/>
          </a:prstGeom>
          <a:noFill/>
          <a:ln>
            <a:noFill/>
          </a:ln>
        </p:spPr>
      </p:pic>
      <p:sp>
        <p:nvSpPr>
          <p:cNvPr id="99" name="Google Shape;99;p15"/>
          <p:cNvSpPr txBox="1"/>
          <p:nvPr/>
        </p:nvSpPr>
        <p:spPr>
          <a:xfrm>
            <a:off x="6106275" y="1338000"/>
            <a:ext cx="6019800" cy="12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>
                <a:latin typeface="Calibri"/>
                <a:ea typeface="Calibri"/>
                <a:cs typeface="Calibri"/>
                <a:sym typeface="Calibri"/>
              </a:rPr>
              <a:t>A</a:t>
            </a:r>
            <a:r>
              <a:rPr lang="en-US" sz="2800">
                <a:latin typeface="Calibri"/>
                <a:ea typeface="Calibri"/>
                <a:cs typeface="Calibri"/>
                <a:sym typeface="Calibri"/>
              </a:rPr>
              <a:t>chieve motion planning in Moveit!</a:t>
            </a:r>
            <a:endParaRPr sz="2800"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00" name="Google Shape;100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960064" y="2307263"/>
            <a:ext cx="5927138" cy="3734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5" name="Google Shape;105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7600" y="2339675"/>
            <a:ext cx="5742526" cy="3565999"/>
          </a:xfrm>
          <a:prstGeom prst="rect">
            <a:avLst/>
          </a:prstGeom>
          <a:noFill/>
          <a:ln>
            <a:noFill/>
          </a:ln>
        </p:spPr>
      </p:pic>
      <p:sp>
        <p:nvSpPr>
          <p:cNvPr id="106" name="Google Shape;106;p16"/>
          <p:cNvSpPr txBox="1"/>
          <p:nvPr/>
        </p:nvSpPr>
        <p:spPr>
          <a:xfrm>
            <a:off x="1532463" y="1529525"/>
            <a:ext cx="3112800" cy="49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>
                <a:latin typeface="Calibri"/>
                <a:ea typeface="Calibri"/>
                <a:cs typeface="Calibri"/>
                <a:sym typeface="Calibri"/>
              </a:rPr>
              <a:t>Add static obstacles</a:t>
            </a:r>
            <a:endParaRPr sz="28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7" name="Google Shape;107;p16"/>
          <p:cNvSpPr txBox="1"/>
          <p:nvPr/>
        </p:nvSpPr>
        <p:spPr>
          <a:xfrm>
            <a:off x="469025" y="478300"/>
            <a:ext cx="4751400" cy="9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800">
                <a:latin typeface="Calibri"/>
                <a:ea typeface="Calibri"/>
                <a:cs typeface="Calibri"/>
                <a:sym typeface="Calibri"/>
              </a:rPr>
              <a:t>2.Results</a:t>
            </a:r>
            <a:endParaRPr sz="3800"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08" name="Google Shape;108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372100" y="-87450"/>
            <a:ext cx="4279924" cy="3209950"/>
          </a:xfrm>
          <a:prstGeom prst="rect">
            <a:avLst/>
          </a:prstGeom>
          <a:noFill/>
          <a:ln>
            <a:noFill/>
          </a:ln>
        </p:spPr>
      </p:pic>
      <p:sp>
        <p:nvSpPr>
          <p:cNvPr id="109" name="Google Shape;109;p16"/>
          <p:cNvSpPr txBox="1"/>
          <p:nvPr/>
        </p:nvSpPr>
        <p:spPr>
          <a:xfrm>
            <a:off x="2418150" y="6008075"/>
            <a:ext cx="936300" cy="49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map2</a:t>
            </a:r>
            <a:endParaRPr sz="800"/>
          </a:p>
        </p:txBody>
      </p:sp>
      <p:pic>
        <p:nvPicPr>
          <p:cNvPr id="110" name="Google Shape;110;p1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839126" y="3268425"/>
            <a:ext cx="3747075" cy="3407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5" name="Google Shape;115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36725" y="2198050"/>
            <a:ext cx="4700205" cy="3407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6" name="Google Shape;116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062900" y="2198825"/>
            <a:ext cx="4700199" cy="3406110"/>
          </a:xfrm>
          <a:prstGeom prst="rect">
            <a:avLst/>
          </a:prstGeom>
          <a:noFill/>
          <a:ln>
            <a:noFill/>
          </a:ln>
        </p:spPr>
      </p:pic>
      <p:sp>
        <p:nvSpPr>
          <p:cNvPr id="117" name="Google Shape;117;p17"/>
          <p:cNvSpPr txBox="1"/>
          <p:nvPr/>
        </p:nvSpPr>
        <p:spPr>
          <a:xfrm>
            <a:off x="3310475" y="5882200"/>
            <a:ext cx="5253000" cy="61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500">
                <a:latin typeface="Calibri"/>
                <a:ea typeface="Calibri"/>
                <a:cs typeface="Calibri"/>
                <a:sym typeface="Calibri"/>
              </a:rPr>
              <a:t>Map2</a:t>
            </a:r>
            <a:endParaRPr sz="15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>
                <a:latin typeface="Calibri"/>
                <a:ea typeface="Calibri"/>
                <a:cs typeface="Calibri"/>
                <a:sym typeface="Calibri"/>
              </a:rPr>
              <a:t>start =[0,0,0,0,0,0]   goal = [1.4,0,0,0,0,0]</a:t>
            </a:r>
            <a:endParaRPr sz="15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8" name="Google Shape;118;p17"/>
          <p:cNvSpPr txBox="1"/>
          <p:nvPr/>
        </p:nvSpPr>
        <p:spPr>
          <a:xfrm>
            <a:off x="469025" y="478300"/>
            <a:ext cx="4751400" cy="9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800">
                <a:latin typeface="Calibri"/>
                <a:ea typeface="Calibri"/>
                <a:cs typeface="Calibri"/>
                <a:sym typeface="Calibri"/>
              </a:rPr>
              <a:t>2.Results</a:t>
            </a:r>
            <a:endParaRPr sz="38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9" name="Google Shape;119;p17"/>
          <p:cNvSpPr txBox="1"/>
          <p:nvPr/>
        </p:nvSpPr>
        <p:spPr>
          <a:xfrm>
            <a:off x="3620882" y="1493050"/>
            <a:ext cx="4751400" cy="49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>
                <a:latin typeface="Calibri"/>
                <a:ea typeface="Calibri"/>
                <a:cs typeface="Calibri"/>
                <a:sym typeface="Calibri"/>
              </a:rPr>
              <a:t>Conduct the planning result</a:t>
            </a:r>
            <a:endParaRPr sz="28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18"/>
          <p:cNvSpPr txBox="1"/>
          <p:nvPr/>
        </p:nvSpPr>
        <p:spPr>
          <a:xfrm>
            <a:off x="574550" y="465125"/>
            <a:ext cx="4751400" cy="9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800">
                <a:latin typeface="Calibri"/>
                <a:ea typeface="Calibri"/>
                <a:cs typeface="Calibri"/>
                <a:sym typeface="Calibri"/>
              </a:rPr>
              <a:t>2</a:t>
            </a:r>
            <a:r>
              <a:rPr lang="en-US" sz="3800">
                <a:latin typeface="Calibri"/>
                <a:ea typeface="Calibri"/>
                <a:cs typeface="Calibri"/>
                <a:sym typeface="Calibri"/>
              </a:rPr>
              <a:t>.Results</a:t>
            </a:r>
            <a:endParaRPr sz="3800">
              <a:latin typeface="Calibri"/>
              <a:ea typeface="Calibri"/>
              <a:cs typeface="Calibri"/>
              <a:sym typeface="Calibri"/>
            </a:endParaRPr>
          </a:p>
        </p:txBody>
      </p:sp>
      <p:graphicFrame>
        <p:nvGraphicFramePr>
          <p:cNvPr id="125" name="Google Shape;125;p18"/>
          <p:cNvGraphicFramePr/>
          <p:nvPr/>
        </p:nvGraphicFramePr>
        <p:xfrm>
          <a:off x="1771575" y="15358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{0C2D2FB4-A747-495E-9B0F-C02293C97E66}</a:tableStyleId>
              </a:tblPr>
              <a:tblGrid>
                <a:gridCol w="1952600"/>
                <a:gridCol w="1952600"/>
                <a:gridCol w="1952600"/>
                <a:gridCol w="1952600"/>
              </a:tblGrid>
              <a:tr h="4921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Method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>
                          <a:solidFill>
                            <a:schemeClr val="dk1"/>
                          </a:solidFill>
                        </a:rPr>
                        <a:t>RRT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>
                          <a:solidFill>
                            <a:schemeClr val="dk1"/>
                          </a:solidFill>
                        </a:rPr>
                        <a:t>RRT*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>
                          <a:solidFill>
                            <a:schemeClr val="dk1"/>
                          </a:solidFill>
                        </a:rPr>
                        <a:t>SST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4921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Optimality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Pro</a:t>
                      </a:r>
                      <a:r>
                        <a:rPr lang="en-US"/>
                        <a:t>vably s</a:t>
                      </a:r>
                      <a:r>
                        <a:rPr lang="en-US"/>
                        <a:t>uboptimal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Asymptotically Optimal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Asymptotically Near-Optimal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4921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Data Structure Size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All nodes are retained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All nodes are retained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Sparse Data Structure/Converges to all collision free samples</a:t>
                      </a:r>
                      <a:endParaRPr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pic>
        <p:nvPicPr>
          <p:cNvPr id="126" name="Google Shape;126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3803350"/>
            <a:ext cx="11039475" cy="2571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19"/>
          <p:cNvSpPr txBox="1"/>
          <p:nvPr/>
        </p:nvSpPr>
        <p:spPr>
          <a:xfrm>
            <a:off x="428625" y="456000"/>
            <a:ext cx="11171700" cy="622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500">
                <a:latin typeface="Calibri"/>
                <a:ea typeface="Calibri"/>
                <a:cs typeface="Calibri"/>
                <a:sym typeface="Calibri"/>
              </a:rPr>
              <a:t>3</a:t>
            </a:r>
            <a:r>
              <a:rPr lang="en-US" sz="3500">
                <a:latin typeface="Calibri"/>
                <a:ea typeface="Calibri"/>
                <a:cs typeface="Calibri"/>
                <a:sym typeface="Calibri"/>
              </a:rPr>
              <a:t>. Lessons Learned &amp; </a:t>
            </a:r>
            <a:r>
              <a:rPr lang="en-US" sz="35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Remaining Challenges</a:t>
            </a:r>
            <a:br>
              <a:rPr lang="en-US" sz="35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sz="35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5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5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406400" lvl="0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ibri"/>
              <a:buChar char="●"/>
            </a:pPr>
            <a:r>
              <a:rPr lang="en-US"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Configuring a new working environment can take longer than planned</a:t>
            </a:r>
            <a:endParaRPr sz="2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406400" lvl="0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ibri"/>
              <a:buChar char="●"/>
            </a:pPr>
            <a:r>
              <a:rPr lang="en-US"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Implement RRT * and SST for performance comparison and analysis</a:t>
            </a:r>
            <a:endParaRPr sz="2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           (We are working on the conversion of SST to ros/gazebo platform)</a:t>
            </a:r>
            <a:endParaRPr sz="2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5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